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3" r:id="rId2"/>
    <p:sldId id="260" r:id="rId3"/>
    <p:sldId id="262" r:id="rId4"/>
    <p:sldId id="264" r:id="rId5"/>
    <p:sldId id="271" r:id="rId6"/>
    <p:sldId id="276" r:id="rId7"/>
    <p:sldId id="267" r:id="rId8"/>
    <p:sldId id="265" r:id="rId9"/>
    <p:sldId id="256" r:id="rId10"/>
    <p:sldId id="277" r:id="rId11"/>
    <p:sldId id="269" r:id="rId12"/>
    <p:sldId id="272" r:id="rId13"/>
    <p:sldId id="278" r:id="rId14"/>
    <p:sldId id="263" r:id="rId15"/>
    <p:sldId id="257" r:id="rId16"/>
    <p:sldId id="266" r:id="rId17"/>
    <p:sldId id="268" r:id="rId18"/>
    <p:sldId id="274" r:id="rId19"/>
    <p:sldId id="275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outlineViewPr>
    <p:cViewPr>
      <p:scale>
        <a:sx n="33" d="100"/>
        <a:sy n="33" d="100"/>
      </p:scale>
      <p:origin x="0" y="-213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C79C8-7EE9-49FA-ABD9-859A497A4AE3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48060-18E4-46C8-935F-6A8CEA6FC5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5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48060-18E4-46C8-935F-6A8CEA6FC5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7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2628B-9224-2D65-604E-3AE340EB0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0697B-F746-470B-2AA1-26428FB08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B6ABB-5E53-9A78-CC2C-82128274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66C30-144F-42D9-01C2-CF5D54FF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7F990-2819-20D3-E82A-737858AD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0694F-E621-34AC-7FCF-33677E90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0A412E-876C-CA43-FA3D-156DD1AA8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768A8-F83F-CA9F-63BA-5E88E080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58C30-EF79-E14E-A770-7EC4371F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FA808-1515-A1D3-ABDB-94657D7E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7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6BFC31-5309-FCAD-384E-3AC576B46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5A8B45-F0AF-AD0B-1F96-C83144705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E8B79-8336-0B15-5AD9-1CAD6866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67CEC-35DB-6A5B-D6C7-93074C54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4B048-ECE7-9EB7-416B-0A3AE876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5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5D263-56D9-42E4-5A7C-945D314E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5377A-94A9-F753-A637-DB62C815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2D547D-FA14-65B2-311B-2DAB77E6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70046-CD2A-2AF2-1016-A19968B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9E229-8376-F45C-B648-442CFF9A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0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EC16D-E42E-28D4-FE8D-01717072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7893A-D7A4-7C84-BECB-4876CF56D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8A52E3-F311-CF5B-64F7-A483D151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AA8D9-B88E-22FF-745B-B2AE90D3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9F48A-7229-6D8E-84EA-2D9326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03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AE3A6-77BE-D2C9-60ED-134E1900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01983-010F-C4F4-7ECE-C10F04089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725A8A-D229-9864-0D98-DF1C7536F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6563C8-40C0-1DC8-91BB-35A33D5E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DA722D-B02C-B24F-22E8-6A5DCA34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144E3-DB7E-A3F2-AC6C-000AD5F1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14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92271-C5CE-9511-9510-BE8B1A35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4F332-ACA0-9C4B-9D8C-59D02AC90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8113C1-666A-5D6B-B2BA-FB04DDDA6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1D16D7-6A60-D952-8188-CEB8D0238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55818F-1EB0-DF81-E082-530C20242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F1F4A3-9E31-8EF8-E9A3-3BB1F1F8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D7332F-2BA7-55BD-31D3-292BAD00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FEBA7E-461A-6C20-4058-C380F7EA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9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71C87-9B95-270D-9E70-2669178D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1BDD24-D76A-F1B6-3AA8-56A5DCCA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B32A40-B7D8-E1CD-A3C8-B958319A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780FD7-2B76-B9DD-F18F-1A05F548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7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D4081F-5F8B-A21D-F681-C26D3D82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139EE8-07F1-ABEE-5F4E-100B9368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CB6AC-E9B2-73AF-EBA5-21AD2457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5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ABE50-1607-072B-1E4E-D6D0E550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122A8-F7F1-54E3-8EA0-AF4E79EB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C2E63-FC39-D88F-06F8-C60F1C37E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8DD7B4-DECF-0947-39E0-62A7F56D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11AE41-B51A-FEAF-0E30-AAD24EC6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7ED5E-CFF3-F1FB-1C2B-C3B59EA4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9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7FF65-4109-FD33-146E-F9E47EF5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ADB9E3-55D0-EC9D-2A2E-4DDAA4DCC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C84295-AFA0-3682-343A-E4F270E28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AC08FA-9D88-E5C9-9C34-22216DD5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6B8D09-D4F8-36A6-65E1-BAB693FC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A3B1C-6F68-7FBD-E2BE-7C31A9CB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3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3CD55F-33B0-FAA8-1C83-645FB347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EDA73E-19CE-5D2E-D91C-1FFD0D34C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BE616-64F1-EFF0-131A-392D419BD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F38A-3C76-4DA1-8184-5544342F5764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53BDD-E159-A8B5-0DA7-FE5B78E01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2F82A-AB8C-E5CD-5B2C-51AE1E3A3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E9E0-EAB2-4057-8989-80E5F2DB2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4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zehnder.me/publications/advectionReflection/" TargetMode="External"/><Relationship Id="rId2" Type="http://schemas.openxmlformats.org/officeDocument/2006/relationships/hyperlink" Target="https://dl.acm.org/doi/pdf/10.1145/311535.31154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amedevs.org/uploads/iterative-dynamics-with-temporal-coh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cs.utah.edu/~ladislav/liu13fast/liu13fas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eople.inf.ethz.ch/~sobarbar/papers/Sol09/Sol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2980179.2982415" TargetMode="External"/><Relationship Id="rId2" Type="http://schemas.openxmlformats.org/officeDocument/2006/relationships/hyperlink" Target="https://dl.acm.org/doi/10.1145/1276377.12765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esearch.nvidia.com/publication/2017-07_efficient-incoherent-ray-traversal-gpus-through-compressed-wide-bvh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j.1467-8659.2008.01254.x" TargetMode="External"/><Relationship Id="rId2" Type="http://schemas.openxmlformats.org/officeDocument/2006/relationships/hyperlink" Target="https://dl.acm.org/doi/10.1145/1276377.12763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dl.acm.org/doi/10.1145/1833349.1778823" TargetMode="External"/><Relationship Id="rId4" Type="http://schemas.openxmlformats.org/officeDocument/2006/relationships/hyperlink" Target="https://dl.acm.org/doi/10.1145/1360612.13606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ink.springer.com/content/pdf/10.1007%2F978-3-642-97385-7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cs.jhu.edu/~misha/MyPapers/SGP06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09/TVCG.2007.1027" TargetMode="External"/><Relationship Id="rId2" Type="http://schemas.openxmlformats.org/officeDocument/2006/relationships/hyperlink" Target="https://www.semanticscholar.org/paper/Realtime-Procedural-Terrain-Generation-Olsen/5961c577478f21707dad53905362e0ec4e6ec64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onlinelibrary.wiley.com/doi/full/10.1111/cgf.1254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478513.3480535" TargetMode="External"/><Relationship Id="rId2" Type="http://schemas.openxmlformats.org/officeDocument/2006/relationships/hyperlink" Target="https://dl.acm.org/doi/abs/10.1145/3233308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197517.3201336" TargetMode="External"/><Relationship Id="rId2" Type="http://schemas.openxmlformats.org/officeDocument/2006/relationships/hyperlink" Target="https://dl.acm.org/doi/10.1145/3072959.307367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cgf.14410" TargetMode="External"/><Relationship Id="rId2" Type="http://schemas.openxmlformats.org/officeDocument/2006/relationships/hyperlink" Target="https://www.cs.utah.edu/gdc/publications/papers/raynurb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Real-Time Fluid Simulation (A+)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600" b="1" dirty="0"/>
              <a:t>Simulate smoke by a more accurate advection solver</a:t>
            </a:r>
          </a:p>
          <a:p>
            <a:pPr lvl="1"/>
            <a:r>
              <a:rPr lang="en-US" altLang="zh-CN" sz="2200" dirty="0"/>
              <a:t>Implement the stable fluids solver</a:t>
            </a:r>
          </a:p>
          <a:p>
            <a:pPr lvl="1"/>
            <a:r>
              <a:rPr lang="en-US" altLang="zh-CN" sz="2200" dirty="0"/>
              <a:t>Modify the advection by the reflection solver</a:t>
            </a:r>
          </a:p>
          <a:p>
            <a:pPr lvl="1"/>
            <a:r>
              <a:rPr lang="en-US" altLang="zh-CN" sz="2200" dirty="0"/>
              <a:t>Implement them on GPU using CUDA</a:t>
            </a:r>
          </a:p>
          <a:p>
            <a:pPr lvl="1"/>
            <a:r>
              <a:rPr lang="en-US" altLang="zh-CN" sz="2200" dirty="0"/>
              <a:t>GPU-based volume renderer of velocity field</a:t>
            </a:r>
          </a:p>
          <a:p>
            <a:r>
              <a:rPr lang="en-US" altLang="zh-CN" sz="2600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https://dl.acm.org/doi/pdf/10.1145/311535.311548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3"/>
              </a:rPr>
              <a:t>https://jzehnder.me/publications/advectionReflection/</a:t>
            </a:r>
            <a:endParaRPr lang="zh-CN" altLang="en-US" sz="22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CF0B0A4-BB96-A6F8-38D5-86D0287E3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522735"/>
            <a:ext cx="5083332" cy="19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88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Massive Rigid-Body Simulation (B)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Implement the massive rigid body simulation</a:t>
            </a:r>
          </a:p>
          <a:p>
            <a:pPr lvl="1"/>
            <a:r>
              <a:rPr lang="en-US" altLang="zh-CN" dirty="0"/>
              <a:t>Basic transformation: translation + rotation over time</a:t>
            </a:r>
          </a:p>
          <a:p>
            <a:pPr lvl="1"/>
            <a:r>
              <a:rPr lang="en-US" altLang="zh-CN" dirty="0"/>
              <a:t>Collision detection</a:t>
            </a:r>
          </a:p>
          <a:p>
            <a:pPr lvl="1"/>
            <a:r>
              <a:rPr lang="en-US" altLang="zh-CN" dirty="0"/>
              <a:t>Handling colliding and resting contacts</a:t>
            </a:r>
          </a:p>
          <a:p>
            <a:r>
              <a:rPr lang="en-US" altLang="zh-CN" b="1" dirty="0"/>
              <a:t>Reference</a:t>
            </a:r>
            <a:r>
              <a:rPr lang="en-US" altLang="zh-CN" dirty="0"/>
              <a:t>:  </a:t>
            </a:r>
          </a:p>
          <a:p>
            <a:pPr lvl="1"/>
            <a:r>
              <a:rPr lang="en-US" altLang="zh-CN" sz="1800" dirty="0">
                <a:hlinkClick r:id="rId2"/>
              </a:rPr>
              <a:t>Iterative Dynamics with Temporal Coherence</a:t>
            </a:r>
            <a:endParaRPr lang="zh-CN" altLang="en-US" sz="1800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353321"/>
            <a:ext cx="392853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3321"/>
            <a:ext cx="393066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8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Cloth Simulation with Mass-Spring Model (B)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Fast Simulation of Mass-Spring System</a:t>
            </a:r>
          </a:p>
          <a:p>
            <a:pPr lvl="1"/>
            <a:r>
              <a:rPr lang="en-US" altLang="zh-CN" dirty="0"/>
              <a:t>Implementation of the fast non-linear cloth simulation solver</a:t>
            </a:r>
          </a:p>
          <a:p>
            <a:pPr lvl="1"/>
            <a:r>
              <a:rPr lang="en-US" altLang="zh-CN" dirty="0"/>
              <a:t>Possibly GPU parallel implementation with CUDA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Fast Simulation of Mass-Spring Systems (utah.edu)</a:t>
            </a:r>
            <a:endParaRPr lang="zh-CN" altLang="en-US" sz="1800" dirty="0"/>
          </a:p>
        </p:txBody>
      </p:sp>
      <p:pic>
        <p:nvPicPr>
          <p:cNvPr id="4" name="Picture 2" descr="https://www.cs.utah.edu/~ladislav/liu13fast/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61" y="3966124"/>
            <a:ext cx="6184884" cy="25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80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Liquid Simulation by SPH Method (B)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Implement the incompressible SPH solver for particle-based liquid simulation</a:t>
            </a:r>
          </a:p>
          <a:p>
            <a:pPr lvl="1"/>
            <a:r>
              <a:rPr lang="en-US" altLang="zh-CN" dirty="0"/>
              <a:t>The basic SPH solver (can use existing range search library)</a:t>
            </a:r>
          </a:p>
          <a:p>
            <a:pPr lvl="1"/>
            <a:r>
              <a:rPr lang="en-US" altLang="zh-CN" dirty="0"/>
              <a:t>The incompressible SPH solver</a:t>
            </a:r>
          </a:p>
          <a:p>
            <a:pPr lvl="1"/>
            <a:r>
              <a:rPr lang="en-US" altLang="zh-CN" dirty="0"/>
              <a:t>Surface extraction for rendering or render particles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https://people.inf.ethz.ch/~sobarbar/papers/Sol09/Sol09.pdf</a:t>
            </a:r>
            <a:endParaRPr lang="zh-CN" altLang="en-US" sz="1800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01" y="4818184"/>
            <a:ext cx="3251199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708" y="481818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7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Water Wave (B)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Simple water wave animation</a:t>
            </a:r>
          </a:p>
          <a:p>
            <a:pPr lvl="1"/>
            <a:r>
              <a:rPr lang="en-US" altLang="zh-CN" dirty="0"/>
              <a:t>Implement wave particles or convolution methods to solve the wave equation</a:t>
            </a:r>
          </a:p>
          <a:p>
            <a:pPr lvl="1"/>
            <a:r>
              <a:rPr lang="en-US" altLang="zh-CN" dirty="0"/>
              <a:t>Render the water surface for example with OpenGL and texture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fr-FR" altLang="zh-CN" sz="1800" dirty="0">
                <a:hlinkClick r:id="rId2"/>
              </a:rPr>
              <a:t>[2007] Wave Particles</a:t>
            </a:r>
            <a:endParaRPr lang="fr-FR" altLang="zh-CN" sz="1800" dirty="0"/>
          </a:p>
          <a:p>
            <a:pPr lvl="1"/>
            <a:r>
              <a:rPr lang="en-US" altLang="zh-CN" sz="1800" dirty="0">
                <a:hlinkClick r:id="rId3"/>
              </a:rPr>
              <a:t>[2016] Dispersion Kernels for Water Wave Simulation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36011-BEE3-3F65-D546-B9A09317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66" y="3429000"/>
            <a:ext cx="8750443" cy="15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33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Compressed Wide BVH (B)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Compressed wide BVH</a:t>
            </a:r>
          </a:p>
          <a:p>
            <a:pPr lvl="1"/>
            <a:r>
              <a:rPr lang="en-US" altLang="zh-CN" dirty="0"/>
              <a:t>Implement parallel building algorithms for compressed wide BVH</a:t>
            </a:r>
          </a:p>
          <a:p>
            <a:pPr lvl="1"/>
            <a:r>
              <a:rPr lang="en-US" altLang="zh-CN" dirty="0"/>
              <a:t>Implement traversal algorithms for compressed wide BVH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[2017] Efficient Incoherent Ray Traversal on GPUs Through Compressed Wide BVHs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7D0D7C-DEC3-C168-0946-2A3334F2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54" y="3008170"/>
            <a:ext cx="8501690" cy="19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Solid Texture (B)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Solid texture synthesis</a:t>
            </a:r>
          </a:p>
          <a:p>
            <a:pPr lvl="1"/>
            <a:r>
              <a:rPr lang="en-US" altLang="zh-CN" dirty="0"/>
              <a:t>Implement one or more methods to synthesize solid textures</a:t>
            </a:r>
          </a:p>
          <a:p>
            <a:pPr lvl="1"/>
            <a:r>
              <a:rPr lang="en-US" altLang="zh-CN" dirty="0"/>
              <a:t>Visualize your solid texture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[2007] Solid Texture Synthesis from 2D Exemplars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3"/>
              </a:rPr>
              <a:t>[2008] Lazy Solid Texture Synthesis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4"/>
              </a:rPr>
              <a:t>[2008] Lapped Solid Textures: Filling a Model with Anisotropic Textures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5"/>
              </a:rPr>
              <a:t>[2010] Vector Solid Textures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3FE687-8CDE-51AF-C39E-D2924ACB2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478" y="2983548"/>
            <a:ext cx="5067266" cy="17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D6DB-8A1A-491C-968D-8FA76A89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Photon Mapping (B)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87F51-A7E6-4A7F-AC8C-5991B7D4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9049" cy="4351338"/>
          </a:xfrm>
        </p:spPr>
        <p:txBody>
          <a:bodyPr/>
          <a:lstStyle/>
          <a:p>
            <a:r>
              <a:rPr lang="en-US" altLang="zh-CN" b="1" dirty="0"/>
              <a:t>Create an offline renderer using photon mapping techniques</a:t>
            </a:r>
          </a:p>
          <a:p>
            <a:pPr lvl="1"/>
            <a:r>
              <a:rPr lang="en-US" altLang="zh-CN" dirty="0"/>
              <a:t>Capable of handling caustics from light refraction through transparent substances.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/>
              <a:t>[2009] Stochastic progressive photon mapping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754C4B-23B5-480B-9DCB-BEA1E388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365" y="1964097"/>
            <a:ext cx="4364435" cy="32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5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AE1F-21D0-4026-8534-AD231944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Voronoi Diagram (C)</a:t>
            </a:r>
            <a:endParaRPr lang="zh-TW" alt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F6A623-E7FD-40F1-9B4D-0C83276C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224" y="3298136"/>
            <a:ext cx="2870086" cy="289080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35E5-9210-4493-878A-619A80554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854" y="811808"/>
            <a:ext cx="2742456" cy="248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E885BD-593D-444F-A8FA-184FFDDBFC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025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Compute 2D/3D clipped </a:t>
            </a:r>
            <a:r>
              <a:rPr lang="en-US" altLang="zh-TW" b="1" dirty="0" err="1"/>
              <a:t>Voronoi</a:t>
            </a:r>
            <a:r>
              <a:rPr lang="en-US" altLang="zh-TW" b="1" dirty="0"/>
              <a:t> Diagram</a:t>
            </a:r>
          </a:p>
          <a:p>
            <a:pPr lvl="1"/>
            <a:r>
              <a:rPr lang="en-US" altLang="zh-TW" dirty="0"/>
              <a:t>Voronoi Diagram in a limited area is called clipped Voronoi Diagram.</a:t>
            </a:r>
          </a:p>
          <a:p>
            <a:pPr lvl="1"/>
            <a:r>
              <a:rPr lang="en-US" altLang="zh-TW" dirty="0"/>
              <a:t>Implement basic or advanced algorithm to construct Voronoi Diagram on 2D/3D </a:t>
            </a:r>
            <a:r>
              <a:rPr lang="en-US" altLang="zh-TW" dirty="0" err="1"/>
              <a:t>erea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Implement 2D will get C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Implement a fast 3D version may get B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Implement an </a:t>
            </a:r>
            <a:r>
              <a:rPr lang="en-US" altLang="zh-CN" dirty="0">
                <a:solidFill>
                  <a:srgbClr val="00B050"/>
                </a:solidFill>
              </a:rPr>
              <a:t>extremely </a:t>
            </a:r>
            <a:r>
              <a:rPr lang="en-US" altLang="zh-TW" dirty="0">
                <a:solidFill>
                  <a:srgbClr val="00B050"/>
                </a:solidFill>
              </a:rPr>
              <a:t>fast 3D version may get A</a:t>
            </a:r>
          </a:p>
          <a:p>
            <a:r>
              <a:rPr lang="en-US" altLang="zh-TW" b="1" dirty="0"/>
              <a:t>Reference</a:t>
            </a:r>
          </a:p>
          <a:p>
            <a:pPr lvl="1"/>
            <a:r>
              <a:rPr lang="en-US" altLang="zh-TW" sz="1900" dirty="0"/>
              <a:t>[1986] A </a:t>
            </a:r>
            <a:r>
              <a:rPr lang="en-US" altLang="zh-TW" sz="1900" dirty="0" err="1"/>
              <a:t>sweepline</a:t>
            </a:r>
            <a:r>
              <a:rPr lang="en-US" altLang="zh-TW" sz="1900" dirty="0"/>
              <a:t> algorithm for Voronoi diagrams</a:t>
            </a:r>
          </a:p>
          <a:p>
            <a:pPr lvl="1"/>
            <a:r>
              <a:rPr lang="en-US" altLang="zh-TW" sz="1900" dirty="0"/>
              <a:t>[2016] Efficient Computation of 3D Clipped Voronoi Diagram</a:t>
            </a:r>
          </a:p>
          <a:p>
            <a:pPr lvl="1"/>
            <a:r>
              <a:rPr lang="en-US" altLang="zh-TW" sz="1900" dirty="0"/>
              <a:t>[2020] Parallel computation of 3D clipped Voronoi diagrams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36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NURBS Surface Editing </a:t>
            </a:r>
            <a:r>
              <a:rPr lang="en-CN" altLang="zh-CN" b="1" dirty="0"/>
              <a:t>(</a:t>
            </a:r>
            <a:r>
              <a:rPr lang="en-US" altLang="zh-CN" b="1" dirty="0"/>
              <a:t>C</a:t>
            </a:r>
            <a:r>
              <a:rPr lang="en-CN" altLang="zh-CN" b="1" dirty="0"/>
              <a:t>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 small interactive NURBS modeling editor</a:t>
            </a:r>
            <a:endParaRPr lang="en-CN" altLang="zh-CN" dirty="0"/>
          </a:p>
          <a:p>
            <a:pPr lvl="1"/>
            <a:r>
              <a:rPr lang="en-US" altLang="zh-CN" dirty="0"/>
              <a:t>Implement NURB evaluator</a:t>
            </a:r>
          </a:p>
          <a:p>
            <a:pPr lvl="1"/>
            <a:r>
              <a:rPr lang="en-US" altLang="zh-CN" dirty="0"/>
              <a:t>Create an interactive UI system for surface editing</a:t>
            </a:r>
          </a:p>
          <a:p>
            <a:pPr lvl="1"/>
            <a:endParaRPr lang="en-US" altLang="zh-CN" dirty="0"/>
          </a:p>
          <a:p>
            <a:endParaRPr lang="en-US" altLang="zh-CN" b="1" kern="0" dirty="0"/>
          </a:p>
          <a:p>
            <a:r>
              <a:rPr lang="en-CN" altLang="zh-CN" b="1" kern="0" dirty="0"/>
              <a:t>Ref</a:t>
            </a:r>
            <a:r>
              <a:rPr lang="en-US" altLang="zh-CN" b="1" kern="0" dirty="0" err="1"/>
              <a:t>erence</a:t>
            </a:r>
            <a:r>
              <a:rPr lang="en-CN" altLang="zh-CN" kern="0" dirty="0"/>
              <a:t>:</a:t>
            </a:r>
          </a:p>
          <a:p>
            <a:pPr lvl="1"/>
            <a:r>
              <a:rPr lang="en-US" altLang="zh-CN" sz="1800" dirty="0" err="1">
                <a:hlinkClick r:id="rId2"/>
              </a:rPr>
              <a:t>Piegl</a:t>
            </a:r>
            <a:r>
              <a:rPr lang="en-US" altLang="zh-CN" sz="1800" dirty="0">
                <a:hlinkClick r:id="rId2"/>
              </a:rPr>
              <a:t> L, Tiller W. The NURBS book[M].</a:t>
            </a:r>
            <a:endParaRPr lang="en-CN" altLang="zh-CN" sz="1800" kern="0" dirty="0"/>
          </a:p>
          <a:p>
            <a:endParaRPr lang="zh-CN" altLang="en-US" dirty="0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0680D15B-CF62-4970-8AAF-C8F157FA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426" y="3290864"/>
            <a:ext cx="4517594" cy="27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2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Surface Reconstruction (C)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Poisson surface reconstruct from point clouds</a:t>
            </a:r>
          </a:p>
          <a:p>
            <a:pPr lvl="1"/>
            <a:r>
              <a:rPr lang="en-US" altLang="zh-CN" dirty="0"/>
              <a:t>Estimate SDF of point clouds by Poisson equation</a:t>
            </a:r>
          </a:p>
          <a:p>
            <a:pPr lvl="1"/>
            <a:r>
              <a:rPr lang="en-US" altLang="zh-CN" dirty="0"/>
              <a:t>Extract meshes via marching cubes</a:t>
            </a:r>
          </a:p>
          <a:p>
            <a:endParaRPr lang="en-US" altLang="zh-CN" dirty="0"/>
          </a:p>
          <a:p>
            <a:endParaRPr lang="en-US" altLang="zh-CN" b="1" kern="0" dirty="0">
              <a:cs typeface="Arial" panose="020B0604020202020204" pitchFamily="34" charset="0"/>
            </a:endParaRPr>
          </a:p>
          <a:p>
            <a:r>
              <a:rPr lang="en-US" altLang="zh-CN" b="1" kern="0" dirty="0">
                <a:cs typeface="Arial" panose="020B0604020202020204" pitchFamily="34" charset="0"/>
              </a:rPr>
              <a:t>Reference</a:t>
            </a:r>
            <a:r>
              <a:rPr lang="en-US" altLang="zh-CN" kern="0" dirty="0"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n-US" altLang="zh-CN" sz="1800" dirty="0"/>
              <a:t>Michael </a:t>
            </a:r>
            <a:r>
              <a:rPr lang="en-US" altLang="zh-CN" sz="1800" dirty="0" err="1"/>
              <a:t>Kazhdan</a:t>
            </a:r>
            <a:r>
              <a:rPr lang="en-US" altLang="zh-CN" sz="1800" dirty="0"/>
              <a:t>, et al. </a:t>
            </a:r>
          </a:p>
          <a:p>
            <a:pPr lvl="1"/>
            <a:r>
              <a:rPr lang="en-US" altLang="zh-CN" sz="1800" dirty="0">
                <a:hlinkClick r:id="rId2"/>
              </a:rPr>
              <a:t>Poisson surface reconstruction</a:t>
            </a:r>
            <a:endParaRPr lang="zh-CN" altLang="en-US" sz="1800" kern="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E9C95-EA29-BF44-90C4-DE83EF885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"/>
          <a:stretch/>
        </p:blipFill>
        <p:spPr>
          <a:xfrm>
            <a:off x="5866785" y="3108755"/>
            <a:ext cx="3981972" cy="30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D6DB-8A1A-491C-968D-8FA76A89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Reservoir </a:t>
            </a:r>
            <a:r>
              <a:rPr lang="en-US" altLang="zh-CN" sz="3600" b="1" dirty="0" err="1"/>
              <a:t>Spatio</a:t>
            </a:r>
            <a:r>
              <a:rPr lang="en-US" altLang="zh-CN" sz="3600" b="1" dirty="0"/>
              <a:t>-Temporal Importance Resampling (A)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87F51-A7E6-4A7F-AC8C-5991B7D4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269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Rendering surface with </a:t>
            </a:r>
            <a:r>
              <a:rPr lang="en-US" altLang="zh-CN" b="1" dirty="0" err="1"/>
              <a:t>ReSTIR</a:t>
            </a:r>
            <a:r>
              <a:rPr lang="en-US" altLang="zh-CN" b="1" dirty="0"/>
              <a:t> efficiently</a:t>
            </a:r>
          </a:p>
          <a:p>
            <a:pPr lvl="1"/>
            <a:r>
              <a:rPr lang="en-US" altLang="zh-CN" dirty="0"/>
              <a:t>Efficient sample many lights.</a:t>
            </a:r>
          </a:p>
          <a:p>
            <a:pPr lvl="1"/>
            <a:r>
              <a:rPr lang="en-US" altLang="zh-CN" dirty="0"/>
              <a:t>Reuse samples from other pixels.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/>
              <a:t>[2020] Spatiotemporal reservoir resampling for real-time ray tracing</a:t>
            </a:r>
          </a:p>
          <a:p>
            <a:pPr lvl="1"/>
            <a:r>
              <a:rPr lang="en-US" altLang="zh-CN" sz="1800" dirty="0"/>
              <a:t>[2021] </a:t>
            </a:r>
            <a:r>
              <a:rPr lang="en-US" altLang="zh-CN" sz="1800" dirty="0" err="1"/>
              <a:t>ReSTIR</a:t>
            </a:r>
            <a:r>
              <a:rPr lang="en-US" altLang="zh-CN" sz="1800" dirty="0"/>
              <a:t> GI Path Resampling for Real-Time Path Tracing</a:t>
            </a:r>
            <a:endParaRPr lang="zh-CN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60" y="2029521"/>
            <a:ext cx="5732047" cy="32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67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Terrain Synthesis (C)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Synthesize terrain for use in computer games</a:t>
            </a:r>
          </a:p>
          <a:p>
            <a:pPr lvl="1"/>
            <a:r>
              <a:rPr lang="en-US" altLang="zh-CN" dirty="0"/>
              <a:t>Synthesize terrain with stochastic heightmap or other methods</a:t>
            </a:r>
          </a:p>
          <a:p>
            <a:pPr lvl="1"/>
            <a:r>
              <a:rPr lang="en-US" altLang="zh-CN" dirty="0"/>
              <a:t>Free-view navigation in the generated terrain (first-person perspective).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it-IT" altLang="zh-CN" sz="1800" dirty="0">
                <a:hlinkClick r:id="rId2"/>
              </a:rPr>
              <a:t>[2004] Realtime Procedural Terrain Generation</a:t>
            </a:r>
            <a:endParaRPr lang="fr-FR" altLang="zh-CN" sz="1800" dirty="0"/>
          </a:p>
          <a:p>
            <a:pPr lvl="1"/>
            <a:r>
              <a:rPr lang="sv-SE" altLang="zh-CN" sz="1800" dirty="0">
                <a:hlinkClick r:id="rId3"/>
              </a:rPr>
              <a:t>[2007] Terrain Synthesis from Digital Elevation Models</a:t>
            </a:r>
            <a:endParaRPr lang="sv-SE" altLang="zh-CN" sz="1800" dirty="0"/>
          </a:p>
          <a:p>
            <a:pPr lvl="1"/>
            <a:r>
              <a:rPr lang="en-US" altLang="zh-CN" sz="1800" dirty="0">
                <a:hlinkClick r:id="rId4"/>
              </a:rPr>
              <a:t>[2015] Parallel, Realistic and Controllable Terrain Synthesis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EB13E7-8F65-3AF7-D8C2-0E4460A76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3075350"/>
            <a:ext cx="7607300" cy="16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3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Render Intricate Geometries (A)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Displacement BVH</a:t>
            </a:r>
          </a:p>
          <a:p>
            <a:pPr lvl="1"/>
            <a:r>
              <a:rPr lang="en-US" altLang="zh-CN" dirty="0"/>
              <a:t>Implement building algorithms for displacement BVH</a:t>
            </a:r>
          </a:p>
          <a:p>
            <a:pPr lvl="1"/>
            <a:r>
              <a:rPr lang="en-US" altLang="zh-CN" dirty="0"/>
              <a:t>Implement traversal algorithms for displacement BVH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[2018] A High-Resolution Compression Scheme for Ray Tracing Subdivision Surfaces with Displacement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3"/>
              </a:rPr>
              <a:t>[2021] Tessellation-Free Displacement Mapping for Ray Tracing</a:t>
            </a: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CC9BE3-8AD7-0EA5-4355-2D7C2B92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426" y="3979763"/>
            <a:ext cx="4208376" cy="2237703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FC8084E5-F81B-FF22-2F3A-AB30F1C3D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25426" y="1911901"/>
            <a:ext cx="4208376" cy="19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D6DB-8A1A-491C-968D-8FA76A89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Multi-Resolution Isosurface Rendering (A)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87F51-A7E6-4A7F-AC8C-5991B7D44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Rendering </a:t>
            </a:r>
            <a:r>
              <a:rPr lang="en-US" altLang="zh-CN" b="1" dirty="0" err="1"/>
              <a:t>isosurface</a:t>
            </a:r>
            <a:r>
              <a:rPr lang="en-US" altLang="zh-CN" b="1" dirty="0"/>
              <a:t> with ray tracing based techniques</a:t>
            </a:r>
          </a:p>
          <a:p>
            <a:pPr lvl="1"/>
            <a:r>
              <a:rPr lang="en-US" altLang="zh-CN" dirty="0"/>
              <a:t>Build k‐d trees for </a:t>
            </a:r>
            <a:r>
              <a:rPr lang="en-US" altLang="zh-CN" dirty="0" err="1"/>
              <a:t>isosurfaces</a:t>
            </a:r>
            <a:r>
              <a:rPr lang="en-US" altLang="zh-CN" dirty="0"/>
              <a:t> encompassed in discrete volume data</a:t>
            </a:r>
          </a:p>
          <a:p>
            <a:pPr lvl="1"/>
            <a:r>
              <a:rPr lang="en-US" altLang="zh-CN" dirty="0"/>
              <a:t>Design transfer functions for </a:t>
            </a:r>
            <a:r>
              <a:rPr lang="en-US" altLang="zh-CN" dirty="0" err="1"/>
              <a:t>isosurface</a:t>
            </a:r>
            <a:r>
              <a:rPr lang="en-US" altLang="zh-CN" dirty="0"/>
              <a:t> rendering</a:t>
            </a:r>
          </a:p>
          <a:p>
            <a:pPr lvl="1"/>
            <a:r>
              <a:rPr lang="en-US" altLang="zh-CN" dirty="0"/>
              <a:t>Pre‐integrated transfer </a:t>
            </a:r>
            <a:r>
              <a:rPr lang="en-US" altLang="zh-CN" dirty="0" err="1"/>
              <a:t>functioReference</a:t>
            </a:r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/>
              <a:t>[2021] Ray Tracing Structured AMR Data Using </a:t>
            </a:r>
            <a:r>
              <a:rPr lang="en-US" altLang="zh-CN" sz="1800" dirty="0" err="1"/>
              <a:t>ExaBricks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1EAAF-4D59-4F5B-B124-98E4E7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4" y="4509342"/>
            <a:ext cx="6916523" cy="1930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B120F-68D2-4689-B00E-72C04616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139" y="4509342"/>
            <a:ext cx="2078324" cy="1930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D7C6BD-C480-4FA3-9E90-D7D604B8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463" y="4509342"/>
            <a:ext cx="1944520" cy="17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E9F7F4-A951-B4F0-12BB-0864A16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Advanced Water Wave (A)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396D29-9A0B-63DF-8339-D87D4EC41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21923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Advanced water wave animation</a:t>
            </a:r>
          </a:p>
          <a:p>
            <a:pPr lvl="1"/>
            <a:r>
              <a:rPr lang="en-US" altLang="zh-CN" dirty="0"/>
              <a:t>Implement advanced wave particles or procedural methods to solve the wave equation</a:t>
            </a:r>
          </a:p>
          <a:p>
            <a:pPr lvl="1"/>
            <a:r>
              <a:rPr lang="en-US" altLang="zh-CN" dirty="0"/>
              <a:t>Render the water surface for example with OpenGL and texture</a:t>
            </a:r>
          </a:p>
          <a:p>
            <a:pPr lvl="1"/>
            <a:r>
              <a:rPr lang="en-US" altLang="zh-CN" dirty="0"/>
              <a:t>Real-time required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[2017] Water Wave Packets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3"/>
              </a:rPr>
              <a:t>[2018] Water Surface Wavelets</a:t>
            </a:r>
            <a:endParaRPr lang="en-US" altLang="zh-CN" sz="18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F46CE5-0CBB-2F5A-AD8E-B12BAE8DDB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02441" y="1825625"/>
            <a:ext cx="38534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Ray Tracing NURBS Surface (B)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Rendering continues NURBS surface directly</a:t>
            </a:r>
          </a:p>
          <a:p>
            <a:pPr lvl="1"/>
            <a:r>
              <a:rPr lang="en-US" altLang="zh-CN" dirty="0"/>
              <a:t>No meshing is required for rendering</a:t>
            </a:r>
          </a:p>
          <a:p>
            <a:pPr lvl="1"/>
            <a:r>
              <a:rPr lang="en-US" altLang="zh-CN" dirty="0"/>
              <a:t>Implement ray-surface intersection algorithm</a:t>
            </a:r>
          </a:p>
          <a:p>
            <a:pPr lvl="1"/>
            <a:r>
              <a:rPr lang="en-US" altLang="zh-CN" dirty="0"/>
              <a:t>Integrate into the ray-tracing framework with global illumination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Implement a fast GPU version or something else may get A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>
                <a:hlinkClick r:id="rId2"/>
              </a:rPr>
              <a:t>[2000] Practical Ray Tracing of Trimmed NURBS Surfaces</a:t>
            </a:r>
            <a:endParaRPr lang="en-US" altLang="zh-CN" sz="1800" dirty="0"/>
          </a:p>
          <a:p>
            <a:pPr lvl="1"/>
            <a:r>
              <a:rPr lang="en-US" altLang="zh-CN" sz="1800" dirty="0">
                <a:hlinkClick r:id="rId3"/>
              </a:rPr>
              <a:t>[2021] Optimizing Ray Tracing of Trimmed NURBS Surfaces on the GPU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85B67E-C186-93B1-2D97-9624A7EAD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4" y="3722816"/>
            <a:ext cx="8300967" cy="9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0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0F192B-4DA2-4BB6-AD13-D3DABDE7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895" r="3075" b="-665"/>
          <a:stretch>
            <a:fillRect/>
          </a:stretch>
        </p:blipFill>
        <p:spPr bwMode="auto">
          <a:xfrm>
            <a:off x="7638854" y="1060450"/>
            <a:ext cx="4186169" cy="434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3D204-5D17-4CFA-9C87-40A02BFE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1626" r="10312" b="6187"/>
          <a:stretch>
            <a:fillRect/>
          </a:stretch>
        </p:blipFill>
        <p:spPr bwMode="auto">
          <a:xfrm>
            <a:off x="10164762" y="4779041"/>
            <a:ext cx="1189038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87BBB-1C4D-44BE-8555-8130E780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11063" r="10126" b="6000"/>
          <a:stretch>
            <a:fillRect/>
          </a:stretch>
        </p:blipFill>
        <p:spPr bwMode="auto">
          <a:xfrm>
            <a:off x="7734958" y="4207605"/>
            <a:ext cx="2065338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DEC9-7F90-4723-AF28-6AF30726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Sparse Volume Visualization (B)</a:t>
            </a:r>
            <a:endParaRPr lang="zh-TW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7BE1-3B1C-4C29-9D39-031862FD5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6758" cy="4351338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Rendering a sparse volume with advanced data structure</a:t>
            </a:r>
          </a:p>
          <a:p>
            <a:pPr lvl="1"/>
            <a:r>
              <a:rPr lang="en-US" altLang="zh-TW" dirty="0"/>
              <a:t>Implement hash table, BVH, K-d Trees or other data structures or other accelerating techs.</a:t>
            </a:r>
          </a:p>
          <a:p>
            <a:pPr lvl="1"/>
            <a:r>
              <a:rPr lang="en-US" altLang="zh-TW" dirty="0"/>
              <a:t>The faster the better.</a:t>
            </a:r>
          </a:p>
          <a:p>
            <a:pPr lvl="1"/>
            <a:r>
              <a:rPr lang="en-US" altLang="zh-TW" dirty="0">
                <a:solidFill>
                  <a:srgbClr val="00B050"/>
                </a:solidFill>
              </a:rPr>
              <a:t>Real-time may get A</a:t>
            </a:r>
          </a:p>
          <a:p>
            <a:r>
              <a:rPr lang="en-US" altLang="zh-TW" b="1" dirty="0"/>
              <a:t>Reference</a:t>
            </a:r>
          </a:p>
          <a:p>
            <a:pPr lvl="1"/>
            <a:r>
              <a:rPr lang="en-US" altLang="zh-TW" sz="1800" dirty="0"/>
              <a:t>[2009] Real-Time Parallel Hashing on the GPU</a:t>
            </a:r>
          </a:p>
          <a:p>
            <a:pPr lvl="1"/>
            <a:r>
              <a:rPr lang="en-US" altLang="zh-TW" sz="1800" dirty="0"/>
              <a:t>[2022] Sparse Volume Rendering using Hardware Ray Tracing and Block Walking</a:t>
            </a:r>
          </a:p>
          <a:p>
            <a:pPr lvl="1"/>
            <a:r>
              <a:rPr lang="en-US" altLang="zh-TW" sz="1800" dirty="0"/>
              <a:t>[2011] Coherent Parallel Hashing</a:t>
            </a:r>
          </a:p>
          <a:p>
            <a:pPr lvl="1"/>
            <a:r>
              <a:rPr lang="en-US" altLang="zh-TW" sz="1800" dirty="0"/>
              <a:t>[2006] Perfect Spatial Hashing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5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D6DB-8A1A-491C-968D-8FA76A89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Path Guiding (B)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87F51-A7E6-4A7F-AC8C-5991B7D4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8766111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Rendering surface with path guiding</a:t>
            </a:r>
          </a:p>
          <a:p>
            <a:pPr lvl="1"/>
            <a:r>
              <a:rPr lang="en-US" altLang="zh-CN" dirty="0"/>
              <a:t>Path Guiding with SD-Trees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/>
              <a:t>[2017]Practical Path Guiding for Efficient Light-Transport Simulation</a:t>
            </a:r>
          </a:p>
          <a:p>
            <a:pPr lvl="1"/>
            <a:r>
              <a:rPr lang="en-US" altLang="zh-CN" sz="1800" dirty="0"/>
              <a:t>[2020]Practical Product Path Guiding Using Linearly Transformed Cosines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BC2F9B-4B09-414F-AC0F-8C91BEF6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58" y="2710417"/>
            <a:ext cx="3708674" cy="20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D6DB-8A1A-491C-968D-8FA76A89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Realistic Smoke Rendering (B)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87F51-A7E6-4A7F-AC8C-5991B7D4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9872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Rendering smoke by volumetric techniques</a:t>
            </a:r>
          </a:p>
          <a:p>
            <a:pPr lvl="1"/>
            <a:r>
              <a:rPr lang="en-US" altLang="zh-CN" dirty="0"/>
              <a:t>Volume data saved in VDB files</a:t>
            </a:r>
          </a:p>
          <a:p>
            <a:pPr lvl="1"/>
            <a:r>
              <a:rPr lang="en-US" altLang="zh-CN" dirty="0"/>
              <a:t>Multiple scattering</a:t>
            </a:r>
          </a:p>
          <a:p>
            <a:pPr lvl="1"/>
            <a:r>
              <a:rPr lang="en-US" altLang="zh-CN" dirty="0"/>
              <a:t>Shadow effects</a:t>
            </a:r>
          </a:p>
          <a:p>
            <a:pPr lvl="1"/>
            <a:r>
              <a:rPr lang="en-US" altLang="zh-CN" dirty="0"/>
              <a:t>Combined with surface rendering</a:t>
            </a:r>
          </a:p>
          <a:p>
            <a:r>
              <a:rPr lang="en-US" altLang="zh-CN" b="1" dirty="0"/>
              <a:t>Reference</a:t>
            </a:r>
          </a:p>
          <a:p>
            <a:pPr lvl="1"/>
            <a:r>
              <a:rPr lang="en-US" altLang="zh-CN" sz="1800" dirty="0"/>
              <a:t>Paper: [2017] Spectral and Decomposition Tracking for Rendering Heterogeneous</a:t>
            </a:r>
          </a:p>
          <a:p>
            <a:pPr lvl="1"/>
            <a:r>
              <a:rPr lang="en-US" altLang="zh-CN" sz="1800" dirty="0"/>
              <a:t>Library: </a:t>
            </a:r>
            <a:r>
              <a:rPr lang="en-US" altLang="zh-CN" sz="1800" dirty="0" err="1"/>
              <a:t>OpenVDB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NanoVDB</a:t>
            </a:r>
            <a:r>
              <a:rPr lang="en-US" altLang="zh-CN" sz="1800" dirty="0"/>
              <a:t>.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0C6501-0F96-4A24-AAD9-5B0E6DBCDD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72" y="2102174"/>
            <a:ext cx="4174700" cy="23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991</Words>
  <Application>Microsoft Office PowerPoint</Application>
  <PresentationFormat>宽屏</PresentationFormat>
  <Paragraphs>183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Real-Time Fluid Simulation (A+)</vt:lpstr>
      <vt:lpstr>Reservoir Spatio-Temporal Importance Resampling (A)</vt:lpstr>
      <vt:lpstr>Render Intricate Geometries (A)</vt:lpstr>
      <vt:lpstr>Multi-Resolution Isosurface Rendering (A)</vt:lpstr>
      <vt:lpstr>Advanced Water Wave (A)</vt:lpstr>
      <vt:lpstr>Ray Tracing NURBS Surface (B)</vt:lpstr>
      <vt:lpstr>Sparse Volume Visualization (B)</vt:lpstr>
      <vt:lpstr>Path Guiding (B)</vt:lpstr>
      <vt:lpstr>Realistic Smoke Rendering (B)</vt:lpstr>
      <vt:lpstr>Massive Rigid-Body Simulation (B)</vt:lpstr>
      <vt:lpstr>Cloth Simulation with Mass-Spring Model (B)</vt:lpstr>
      <vt:lpstr>Liquid Simulation by SPH Method (B)</vt:lpstr>
      <vt:lpstr>Water Wave (B)</vt:lpstr>
      <vt:lpstr>Compressed Wide BVH (B)</vt:lpstr>
      <vt:lpstr>Solid Texture (B)</vt:lpstr>
      <vt:lpstr>Photon Mapping (B)</vt:lpstr>
      <vt:lpstr>Voronoi Diagram (C)</vt:lpstr>
      <vt:lpstr>NURBS Surface Editing (C)</vt:lpstr>
      <vt:lpstr>Surface Reconstruction (C)</vt:lpstr>
      <vt:lpstr>Terrain Synthesis (C)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Texture: Terrain Synthesis (C)</dc:title>
  <dc:creator>吴 义恒</dc:creator>
  <cp:lastModifiedBy>吴 义恒</cp:lastModifiedBy>
  <cp:revision>70</cp:revision>
  <dcterms:created xsi:type="dcterms:W3CDTF">2022-12-13T03:17:33Z</dcterms:created>
  <dcterms:modified xsi:type="dcterms:W3CDTF">2022-12-13T13:55:46Z</dcterms:modified>
</cp:coreProperties>
</file>